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9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137AC-D119-4EE2-9018-A9E48B94D91C}" v="721" dt="2021-11-30T19:50:09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31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D8BC-3F7A-4360-BB6D-F1FCB3470FB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3916" y="2128203"/>
            <a:ext cx="5934456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F9B43"/>
                </a:solidFill>
                <a:latin typeface="+mn-lt"/>
              </a:rPr>
              <a:t>Lecture </a:t>
            </a:r>
            <a:r>
              <a:rPr lang="ru-RU" b="1" dirty="0">
                <a:solidFill>
                  <a:srgbClr val="4F9B43"/>
                </a:solidFill>
                <a:latin typeface="+mn-lt"/>
              </a:rPr>
              <a:t>№</a:t>
            </a:r>
            <a:r>
              <a:rPr lang="en-US" b="1" dirty="0">
                <a:solidFill>
                  <a:srgbClr val="4F9B43"/>
                </a:solidFill>
                <a:latin typeface="+mn-lt"/>
              </a:rPr>
              <a:t>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2099" y="5316726"/>
            <a:ext cx="6858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Prepared by Norkin Mark and</a:t>
            </a:r>
            <a:br>
              <a:rPr lang="en-US" dirty="0"/>
            </a:br>
            <a:r>
              <a:rPr lang="en-US" dirty="0" err="1"/>
              <a:t>Prokofyev</a:t>
            </a:r>
            <a:r>
              <a:rPr lang="en-US" dirty="0"/>
              <a:t> Mikhail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773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A11C70-ED59-4BDE-A968-D941E23B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8" y="692071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Univs = Techs + Ivys </a:t>
            </a: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Print Univs </a:t>
            </a:r>
            <a:endParaRPr lang="ru-RU" dirty="0"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D107E5-A3A7-428C-9165-64DF8B469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45" t="45984" r="23702" b="20482"/>
          <a:stretch/>
        </p:blipFill>
        <p:spPr>
          <a:xfrm>
            <a:off x="357071" y="1769526"/>
            <a:ext cx="7374892" cy="297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8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959AA6-A57E-4D02-A266-FDCF20B29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98" t="49130" r="25031" b="16956"/>
          <a:stretch/>
        </p:blipFill>
        <p:spPr>
          <a:xfrm>
            <a:off x="231830" y="1334419"/>
            <a:ext cx="7868355" cy="2958741"/>
          </a:xfrm>
        </p:spPr>
      </p:pic>
    </p:spTree>
    <p:extLst>
      <p:ext uri="{BB962C8B-B14F-4D97-AF65-F5344CB8AC3E}">
        <p14:creationId xmlns:p14="http://schemas.microsoft.com/office/powerpoint/2010/main" val="3320707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0C460-AD7C-4055-9D61-8FB21ECEB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35" y="2764481"/>
            <a:ext cx="7886700" cy="1325563"/>
          </a:xfrm>
        </p:spPr>
        <p:txBody>
          <a:bodyPr/>
          <a:lstStyle/>
          <a:p>
            <a:pPr algn="ctr"/>
            <a:r>
              <a:rPr lang="ru-RU" b="1">
                <a:cs typeface="Calibri Light"/>
              </a:rPr>
              <a:t>Thank you for your attention! </a:t>
            </a:r>
          </a:p>
        </p:txBody>
      </p:sp>
    </p:spTree>
    <p:extLst>
      <p:ext uri="{BB962C8B-B14F-4D97-AF65-F5344CB8AC3E}">
        <p14:creationId xmlns:p14="http://schemas.microsoft.com/office/powerpoint/2010/main" val="266299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</a:t>
            </a:r>
            <a:r>
              <a:rPr lang="ru-RU" dirty="0"/>
              <a:t> </a:t>
            </a:r>
            <a:r>
              <a:rPr lang="en-US" dirty="0"/>
              <a:t>method bug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9562" y="1825625"/>
            <a:ext cx="2812212" cy="4351338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3" y="1328467"/>
            <a:ext cx="5198582" cy="315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643" y="4262332"/>
            <a:ext cx="5589466" cy="204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11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a bug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53" y="1843181"/>
            <a:ext cx="6858000" cy="409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37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f(guess)= guess</a:t>
            </a:r>
            <a:r>
              <a:rPr lang="en-US" baseline="30000" dirty="0"/>
              <a:t>2</a:t>
            </a:r>
            <a:r>
              <a:rPr lang="en-US" dirty="0"/>
              <a:t> – x </a:t>
            </a:r>
          </a:p>
          <a:p>
            <a:r>
              <a:rPr lang="en-US" dirty="0"/>
              <a:t>f(guess)=0</a:t>
            </a:r>
          </a:p>
          <a:p>
            <a:pPr marL="0" indent="0">
              <a:buNone/>
            </a:pPr>
            <a:r>
              <a:rPr lang="en-US" dirty="0"/>
              <a:t>To find the root of this equation, you can choose a guess according to the following rule</a:t>
            </a:r>
          </a:p>
          <a:p>
            <a:pPr marL="0" indent="0">
              <a:buNone/>
            </a:pPr>
            <a:r>
              <a:rPr lang="en-US" dirty="0"/>
              <a:t>guess</a:t>
            </a:r>
            <a:r>
              <a:rPr lang="en-US" baseline="-25000" dirty="0"/>
              <a:t>i+1 </a:t>
            </a:r>
            <a:r>
              <a:rPr lang="en-US" dirty="0"/>
              <a:t> = </a:t>
            </a:r>
            <a:r>
              <a:rPr lang="en-US" dirty="0" err="1"/>
              <a:t>guess</a:t>
            </a:r>
            <a:r>
              <a:rPr lang="en-US" baseline="-25000" dirty="0" err="1"/>
              <a:t>i</a:t>
            </a:r>
            <a:r>
              <a:rPr lang="en-US" dirty="0"/>
              <a:t>  - f(</a:t>
            </a:r>
            <a:r>
              <a:rPr lang="en-US" dirty="0" err="1"/>
              <a:t>guess</a:t>
            </a:r>
            <a:r>
              <a:rPr lang="en-US" baseline="-25000" dirty="0" err="1"/>
              <a:t>i</a:t>
            </a:r>
            <a:r>
              <a:rPr lang="en-US" dirty="0"/>
              <a:t>)/(2* </a:t>
            </a:r>
            <a:r>
              <a:rPr lang="en-US" dirty="0" err="1"/>
              <a:t>guess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61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4" y="1625540"/>
            <a:ext cx="7848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3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3E56E8C-8413-4AEF-A44E-F69021DBAB2A}"/>
              </a:ext>
            </a:extLst>
          </p:cNvPr>
          <p:cNvCxnSpPr/>
          <p:nvPr/>
        </p:nvCxnSpPr>
        <p:spPr>
          <a:xfrm>
            <a:off x="7044326" y="3218583"/>
            <a:ext cx="226712" cy="1124106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42C47D0-7852-4290-8138-BD207A6C6308}"/>
              </a:ext>
            </a:extLst>
          </p:cNvPr>
          <p:cNvCxnSpPr/>
          <p:nvPr/>
        </p:nvCxnSpPr>
        <p:spPr>
          <a:xfrm>
            <a:off x="2794682" y="3200872"/>
            <a:ext cx="623455" cy="1067428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8B9E496-416F-4EA9-AAC2-89F8EF78075C}"/>
              </a:ext>
            </a:extLst>
          </p:cNvPr>
          <p:cNvCxnSpPr/>
          <p:nvPr/>
        </p:nvCxnSpPr>
        <p:spPr>
          <a:xfrm flipH="1">
            <a:off x="1520615" y="3098143"/>
            <a:ext cx="519545" cy="1237462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138" y="459589"/>
            <a:ext cx="7886700" cy="1325563"/>
          </a:xfrm>
        </p:spPr>
        <p:txBody>
          <a:bodyPr/>
          <a:lstStyle/>
          <a:p>
            <a:r>
              <a:rPr lang="ru-RU">
                <a:cs typeface="Calibri Light"/>
              </a:rPr>
              <a:t>Non-scalar types </a:t>
            </a:r>
            <a:endParaRPr 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E086FF8-4FAF-447F-9CF4-D6D42A763113}"/>
              </a:ext>
            </a:extLst>
          </p:cNvPr>
          <p:cNvSpPr/>
          <p:nvPr/>
        </p:nvSpPr>
        <p:spPr>
          <a:xfrm>
            <a:off x="1195900" y="2282222"/>
            <a:ext cx="2172643" cy="114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>
                <a:cs typeface="Calibri"/>
              </a:rPr>
              <a:t>Immutable 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65AFCE3-8850-449C-AE8D-52A5619BDDAC}"/>
              </a:ext>
            </a:extLst>
          </p:cNvPr>
          <p:cNvSpPr/>
          <p:nvPr/>
        </p:nvSpPr>
        <p:spPr>
          <a:xfrm>
            <a:off x="5834024" y="2282222"/>
            <a:ext cx="2172643" cy="114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>
                <a:cs typeface="Calibri"/>
              </a:rPr>
              <a:t>Mutable 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9D0924A-81A9-4669-B4B4-6F7370E80633}"/>
              </a:ext>
            </a:extLst>
          </p:cNvPr>
          <p:cNvSpPr/>
          <p:nvPr/>
        </p:nvSpPr>
        <p:spPr>
          <a:xfrm>
            <a:off x="166255" y="4020337"/>
            <a:ext cx="2172643" cy="114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>
                <a:cs typeface="Calibri"/>
              </a:rPr>
              <a:t>Tuples 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14FC430-DFC5-4F02-A2BD-3C9A475F6D7D}"/>
              </a:ext>
            </a:extLst>
          </p:cNvPr>
          <p:cNvSpPr/>
          <p:nvPr/>
        </p:nvSpPr>
        <p:spPr>
          <a:xfrm>
            <a:off x="2754536" y="4020337"/>
            <a:ext cx="2172643" cy="114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>
                <a:cs typeface="Calibri"/>
              </a:rPr>
              <a:t>Strings 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4C90CFD-9E0D-48FB-A1C1-EA6C5BF4A87F}"/>
              </a:ext>
            </a:extLst>
          </p:cNvPr>
          <p:cNvSpPr/>
          <p:nvPr/>
        </p:nvSpPr>
        <p:spPr>
          <a:xfrm>
            <a:off x="6334676" y="4020337"/>
            <a:ext cx="2172643" cy="114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>
                <a:cs typeface="Calibri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87645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356A7-4711-47E3-9856-E0EE87A1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>
                <a:cs typeface="Calibri Light"/>
              </a:rPr>
              <a:t>List</a:t>
            </a:r>
            <a:endParaRPr lang="ru-RU" sz="4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AAE70D-6F75-4923-AF6D-0E8FB89A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Techs = [ 'MIT' , 'Cal Tech']</a:t>
            </a: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Ivys = [ 'Harvard' , 'Yele', 'Brown']</a:t>
            </a: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Univs = []</a:t>
            </a:r>
            <a:br>
              <a:rPr lang="ru-RU" dirty="0">
                <a:cs typeface="Calibri" panose="020F0502020204030204"/>
              </a:rPr>
            </a:br>
            <a:r>
              <a:rPr lang="ru-RU">
                <a:cs typeface="Calibri" panose="020F0502020204030204"/>
              </a:rPr>
              <a:t>Representation in computer memory:</a:t>
            </a:r>
            <a:endParaRPr lang="ru-RU" dirty="0">
              <a:cs typeface="Calibri" panose="020F0502020204030204"/>
            </a:endParaRP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Techs                                                        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>
                <a:cs typeface="Calibri" panose="020F0502020204030204"/>
              </a:rPr>
              <a:t>Ivys                                                                  </a:t>
            </a:r>
            <a:endParaRPr lang="ru-RU" dirty="0"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>
                <a:cs typeface="Calibri" panose="020F0502020204030204"/>
              </a:rPr>
              <a:t>Univs                    </a:t>
            </a:r>
            <a:endParaRPr lang="ru-RU" dirty="0">
              <a:cs typeface="Calibri" panose="020F0502020204030204"/>
            </a:endParaRP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BE6CF0F-B15B-498A-9145-9A7ABB45ADB4}"/>
              </a:ext>
            </a:extLst>
          </p:cNvPr>
          <p:cNvCxnSpPr/>
          <p:nvPr/>
        </p:nvCxnSpPr>
        <p:spPr>
          <a:xfrm>
            <a:off x="1847692" y="4001444"/>
            <a:ext cx="1245019" cy="755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CE70976-A4F3-4B5D-842D-43BC8C97F7C0}"/>
              </a:ext>
            </a:extLst>
          </p:cNvPr>
          <p:cNvSpPr/>
          <p:nvPr/>
        </p:nvSpPr>
        <p:spPr>
          <a:xfrm>
            <a:off x="3388616" y="3747575"/>
            <a:ext cx="1124108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>
                <a:cs typeface="Calibri"/>
              </a:rPr>
              <a:t>'MIT'</a:t>
            </a:r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4D8150E-09F4-4712-98B6-82EC98525A0A}"/>
              </a:ext>
            </a:extLst>
          </p:cNvPr>
          <p:cNvCxnSpPr>
            <a:cxnSpLocks/>
          </p:cNvCxnSpPr>
          <p:nvPr/>
        </p:nvCxnSpPr>
        <p:spPr>
          <a:xfrm>
            <a:off x="1441502" y="4709915"/>
            <a:ext cx="1245019" cy="755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16A8CA-7E8A-42A3-8BDA-8F9CE1BBB29E}"/>
              </a:ext>
            </a:extLst>
          </p:cNvPr>
          <p:cNvSpPr/>
          <p:nvPr/>
        </p:nvSpPr>
        <p:spPr>
          <a:xfrm>
            <a:off x="3048550" y="4399368"/>
            <a:ext cx="1124108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>
                <a:ea typeface="+mn-lt"/>
                <a:cs typeface="+mn-lt"/>
              </a:rPr>
              <a:t>'Harvard'</a:t>
            </a:r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66803B-0D62-4A5F-97FA-F8F16E51F10C}"/>
              </a:ext>
            </a:extLst>
          </p:cNvPr>
          <p:cNvSpPr/>
          <p:nvPr/>
        </p:nvSpPr>
        <p:spPr>
          <a:xfrm>
            <a:off x="4172657" y="4399368"/>
            <a:ext cx="1124108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>
                <a:ea typeface="+mn-lt"/>
                <a:cs typeface="+mn-lt"/>
              </a:rPr>
              <a:t>'Yele'</a:t>
            </a: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D47156-DD1D-49C8-A356-FA1CCEA83296}"/>
              </a:ext>
            </a:extLst>
          </p:cNvPr>
          <p:cNvSpPr/>
          <p:nvPr/>
        </p:nvSpPr>
        <p:spPr>
          <a:xfrm>
            <a:off x="5296764" y="4399368"/>
            <a:ext cx="1124108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>
                <a:ea typeface="+mn-lt"/>
                <a:cs typeface="+mn-lt"/>
              </a:rPr>
              <a:t>'Brown'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13DE03-90FB-4E68-B41B-AC565CCFB065}"/>
              </a:ext>
            </a:extLst>
          </p:cNvPr>
          <p:cNvSpPr/>
          <p:nvPr/>
        </p:nvSpPr>
        <p:spPr>
          <a:xfrm>
            <a:off x="4512723" y="3747574"/>
            <a:ext cx="1832579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>
                <a:cs typeface="Calibri"/>
              </a:rPr>
              <a:t>'Cal Tech'</a:t>
            </a:r>
            <a:endParaRPr lang="ru-RU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6A4D6E5-E85A-41FE-B6D7-BBAE1EEB35B3}"/>
              </a:ext>
            </a:extLst>
          </p:cNvPr>
          <p:cNvCxnSpPr>
            <a:cxnSpLocks/>
          </p:cNvCxnSpPr>
          <p:nvPr/>
        </p:nvCxnSpPr>
        <p:spPr>
          <a:xfrm>
            <a:off x="1668213" y="5465617"/>
            <a:ext cx="1245019" cy="7558"/>
          </a:xfrm>
          <a:prstGeom prst="straightConnector1">
            <a:avLst/>
          </a:prstGeom>
          <a:ln w="5715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A5FF14-C318-44F6-AC54-230AB8F11E8A}"/>
              </a:ext>
            </a:extLst>
          </p:cNvPr>
          <p:cNvSpPr/>
          <p:nvPr/>
        </p:nvSpPr>
        <p:spPr>
          <a:xfrm>
            <a:off x="3086335" y="5202302"/>
            <a:ext cx="859613" cy="528993"/>
          </a:xfrm>
          <a:prstGeom prst="rect">
            <a:avLst/>
          </a:prstGeom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2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B526D-5B39-4A0B-A71B-044E5AAA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cs typeface="Calibri Light"/>
              </a:rPr>
              <a:t>Operations with lists </a:t>
            </a:r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A4BAB5-420C-48BA-8105-C5DD9C084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35" y="1457220"/>
            <a:ext cx="7886700" cy="180084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ru-RU">
                <a:cs typeface="Calibri"/>
              </a:rPr>
              <a:t>Univs.append (Techs)</a:t>
            </a:r>
          </a:p>
          <a:p>
            <a:pPr marL="0" indent="0">
              <a:buNone/>
            </a:pPr>
            <a:r>
              <a:rPr lang="ru-RU">
                <a:cs typeface="Calibri"/>
              </a:rPr>
              <a:t>Print Univs 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>
                <a:cs typeface="Calibri"/>
              </a:rPr>
              <a:t>Univs.append (Ivys)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>
                <a:cs typeface="Calibri"/>
              </a:rPr>
              <a:t>Print  Univs 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06F56-8713-402B-98D2-D2D066F39036}"/>
              </a:ext>
            </a:extLst>
          </p:cNvPr>
          <p:cNvSpPr txBox="1"/>
          <p:nvPr/>
        </p:nvSpPr>
        <p:spPr>
          <a:xfrm>
            <a:off x="668798" y="5713111"/>
            <a:ext cx="71262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cs typeface="Calibri"/>
              </a:rPr>
              <a:t>Functions such as append are called methods. </a:t>
            </a:r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8C4E55-4D8C-4A17-B734-8A9E68C55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4" t="59888" r="18922" b="7276"/>
          <a:stretch/>
        </p:blipFill>
        <p:spPr>
          <a:xfrm>
            <a:off x="668797" y="3148681"/>
            <a:ext cx="7704845" cy="24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3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69302F9-877A-48D0-B13A-202CC8EF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87" y="928228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cs typeface="Calibri" panose="020F0502020204030204"/>
              </a:rPr>
              <a:t> For </a:t>
            </a:r>
            <a:r>
              <a:rPr lang="ru-RU" b="1">
                <a:cs typeface="Calibri" panose="020F0502020204030204"/>
              </a:rPr>
              <a:t>e</a:t>
            </a:r>
            <a:r>
              <a:rPr lang="ru-RU">
                <a:cs typeface="Calibri" panose="020F0502020204030204"/>
              </a:rPr>
              <a:t> in Univs:</a:t>
            </a:r>
          </a:p>
          <a:p>
            <a:pPr marL="0" indent="0">
              <a:buNone/>
            </a:pPr>
            <a:r>
              <a:rPr lang="ru-RU">
                <a:cs typeface="Calibri" panose="020F0502020204030204"/>
              </a:rPr>
              <a:t>      Print </a:t>
            </a:r>
            <a:r>
              <a:rPr lang="ru-RU" b="1">
                <a:cs typeface="Calibri" panose="020F0502020204030204"/>
              </a:rPr>
              <a:t>e</a:t>
            </a:r>
          </a:p>
          <a:p>
            <a:pPr marL="0" indent="0">
              <a:buNone/>
            </a:pPr>
            <a:r>
              <a:rPr lang="ru-RU" b="1" dirty="0">
                <a:cs typeface="Calibri" panose="020F0502020204030204"/>
              </a:rPr>
              <a:t>     </a:t>
            </a:r>
            <a:r>
              <a:rPr lang="ru-RU" dirty="0">
                <a:cs typeface="Calibri" panose="020F0502020204030204"/>
              </a:rPr>
              <a:t> For </a:t>
            </a:r>
            <a:r>
              <a:rPr lang="ru-RU" b="1" dirty="0">
                <a:cs typeface="Calibri" panose="020F0502020204030204"/>
              </a:rPr>
              <a:t>c</a:t>
            </a:r>
            <a:r>
              <a:rPr lang="ru-RU" dirty="0">
                <a:cs typeface="Calibri" panose="020F0502020204030204"/>
              </a:rPr>
              <a:t> in </a:t>
            </a:r>
            <a:r>
              <a:rPr lang="ru-RU" b="1" dirty="0">
                <a:cs typeface="Calibri" panose="020F0502020204030204"/>
              </a:rPr>
              <a:t>e</a:t>
            </a:r>
            <a:r>
              <a:rPr lang="ru-RU">
                <a:cs typeface="Calibri" panose="020F0502020204030204"/>
              </a:rPr>
              <a:t>: print </a:t>
            </a:r>
            <a:r>
              <a:rPr lang="ru-RU" b="1">
                <a:cs typeface="Calibri" panose="020F0502020204030204"/>
              </a:rPr>
              <a:t>c</a:t>
            </a:r>
            <a:endParaRPr lang="ru-RU" b="1" dirty="0">
              <a:cs typeface="Calibri" panose="020F0502020204030204"/>
            </a:endParaRP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5DFB41-633E-48E8-A828-52745C8DF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0" t="44444" r="35700" b="30965"/>
          <a:stretch/>
        </p:blipFill>
        <p:spPr>
          <a:xfrm>
            <a:off x="536549" y="2581908"/>
            <a:ext cx="6610488" cy="27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63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52</Words>
  <Application>Microsoft Office PowerPoint</Application>
  <PresentationFormat>Экран (4:3)</PresentationFormat>
  <Paragraphs>10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Lecture №6</vt:lpstr>
      <vt:lpstr>Bisection method bug</vt:lpstr>
      <vt:lpstr>Fixing a bug</vt:lpstr>
      <vt:lpstr>Newton’s method</vt:lpstr>
      <vt:lpstr>Implementation</vt:lpstr>
      <vt:lpstr>Non-scalar types </vt:lpstr>
      <vt:lpstr>List</vt:lpstr>
      <vt:lpstr>Operations with lists </vt:lpstr>
      <vt:lpstr>Презентация PowerPoint</vt:lpstr>
      <vt:lpstr>Презентация PowerPoint</vt:lpstr>
      <vt:lpstr>Презентация PowerPoint</vt:lpstr>
      <vt:lpstr>Thank you for your attention!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Default User</cp:lastModifiedBy>
  <cp:revision>267</cp:revision>
  <dcterms:created xsi:type="dcterms:W3CDTF">2019-02-21T15:01:25Z</dcterms:created>
  <dcterms:modified xsi:type="dcterms:W3CDTF">2021-11-30T19:50:32Z</dcterms:modified>
</cp:coreProperties>
</file>